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60" r:id="rId6"/>
    <p:sldId id="275" r:id="rId7"/>
    <p:sldId id="258" r:id="rId8"/>
    <p:sldId id="263" r:id="rId9"/>
    <p:sldId id="276" r:id="rId10"/>
    <p:sldId id="259" r:id="rId11"/>
    <p:sldId id="264" r:id="rId12"/>
    <p:sldId id="27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9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376" y="-8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5B7232-F7FB-4747-A18C-6087A6B6AF39}" type="datetimeFigureOut">
              <a:rPr lang="es-AR" smtClean="0"/>
              <a:pPr/>
              <a:t>30/10/2011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C18D98D-9F3E-4194-ADD5-A43E4BA22B2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ALIMENTACIÓN</a:t>
            </a:r>
            <a:endParaRPr lang="es-AR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52492" y="3319474"/>
            <a:ext cx="8062912" cy="2324104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 smtClean="0"/>
              <a:t>TALLER DEL BANCO DEL TIEMPO</a:t>
            </a:r>
          </a:p>
          <a:p>
            <a:r>
              <a:rPr lang="es-ES" b="1" dirty="0" smtClean="0"/>
              <a:t>OCTUBRE 2011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LAURA GONZÁLEZ SÁIZ</a:t>
            </a:r>
          </a:p>
          <a:p>
            <a:r>
              <a:rPr lang="es-ES" b="1" dirty="0" smtClean="0"/>
              <a:t>Lda. en Educación Física y Deporte</a:t>
            </a:r>
          </a:p>
          <a:p>
            <a:endParaRPr lang="es-A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Proteínas</a:t>
            </a:r>
            <a:endParaRPr lang="es-AR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643050"/>
            <a:ext cx="5743494" cy="426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Proteínas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14974"/>
          </a:xfrm>
        </p:spPr>
        <p:txBody>
          <a:bodyPr>
            <a:noAutofit/>
          </a:bodyPr>
          <a:lstStyle/>
          <a:p>
            <a:pPr lvl="1"/>
            <a:endParaRPr lang="es-ES" sz="2800" dirty="0" smtClean="0"/>
          </a:p>
          <a:p>
            <a:pPr lvl="1"/>
            <a:r>
              <a:rPr lang="es-ES" sz="2400" dirty="0" smtClean="0"/>
              <a:t>Origen </a:t>
            </a:r>
            <a:r>
              <a:rPr lang="es-ES" sz="2400" dirty="0"/>
              <a:t>animal: carne, huevos, pescado y leche.</a:t>
            </a:r>
            <a:endParaRPr lang="es-AR" sz="2400" dirty="0"/>
          </a:p>
          <a:p>
            <a:pPr lvl="1"/>
            <a:r>
              <a:rPr lang="es-ES" sz="2400" dirty="0"/>
              <a:t>Origen vegetal: legumbres, cereales y frutos secos</a:t>
            </a:r>
            <a:r>
              <a:rPr lang="es-ES" sz="2400" dirty="0" smtClean="0"/>
              <a:t>.</a:t>
            </a:r>
          </a:p>
          <a:p>
            <a:pPr lvl="0">
              <a:buNone/>
            </a:pPr>
            <a:endParaRPr lang="es-AR" sz="2400" dirty="0"/>
          </a:p>
          <a:p>
            <a:r>
              <a:rPr lang="es-ES" sz="2800" dirty="0" smtClean="0"/>
              <a:t>Aunque también proporcionan energía, tienen </a:t>
            </a:r>
            <a:r>
              <a:rPr lang="es-ES" sz="2800" dirty="0"/>
              <a:t>una función </a:t>
            </a:r>
            <a:r>
              <a:rPr lang="es-ES" sz="2800" b="1" dirty="0"/>
              <a:t>ESTRUCTURAL</a:t>
            </a:r>
            <a:r>
              <a:rPr lang="es-ES" sz="2800" dirty="0"/>
              <a:t> (formación de sangre, músculo, piel, uñas, cabellos, etc.) y otra </a:t>
            </a:r>
            <a:r>
              <a:rPr lang="es-ES" sz="2800" b="1" dirty="0"/>
              <a:t>ENZIMÁTICA </a:t>
            </a:r>
            <a:r>
              <a:rPr lang="es-ES" sz="2800" dirty="0"/>
              <a:t>(reacciones metabólicas). Son un elemento esencial para el crecimiento y el mantenimiento de los tejidos de todo el cuerpo</a:t>
            </a:r>
            <a:r>
              <a:rPr lang="es-ES" sz="2800" dirty="0" smtClean="0"/>
              <a:t>.</a:t>
            </a:r>
          </a:p>
          <a:p>
            <a:pPr>
              <a:buNone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Proteínas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357686"/>
          </a:xfrm>
        </p:spPr>
        <p:txBody>
          <a:bodyPr>
            <a:noAutofit/>
          </a:bodyPr>
          <a:lstStyle/>
          <a:p>
            <a:pPr lvl="1"/>
            <a:endParaRPr lang="es-ES" sz="2800" dirty="0" smtClean="0"/>
          </a:p>
          <a:p>
            <a:pPr lvl="1"/>
            <a:r>
              <a:rPr lang="es-ES" sz="2400" dirty="0" smtClean="0"/>
              <a:t>Origen </a:t>
            </a:r>
            <a:r>
              <a:rPr lang="es-ES" sz="2400" dirty="0"/>
              <a:t>animal: carne, huevos, pescado y leche.</a:t>
            </a:r>
            <a:endParaRPr lang="es-AR" sz="2400" dirty="0"/>
          </a:p>
          <a:p>
            <a:pPr lvl="1"/>
            <a:r>
              <a:rPr lang="es-ES" sz="2400" dirty="0" smtClean="0"/>
              <a:t>Origen </a:t>
            </a:r>
            <a:r>
              <a:rPr lang="es-ES" sz="2400" dirty="0"/>
              <a:t>vegetal: legumbres, cereales y frutos secos</a:t>
            </a:r>
            <a:r>
              <a:rPr lang="es-ES" sz="2400" dirty="0" smtClean="0"/>
              <a:t>.</a:t>
            </a:r>
          </a:p>
          <a:p>
            <a:pPr lvl="0">
              <a:buNone/>
            </a:pPr>
            <a:endParaRPr lang="es-AR" sz="2800" dirty="0"/>
          </a:p>
          <a:p>
            <a:r>
              <a:rPr lang="es-ES" sz="2800" dirty="0" smtClean="0"/>
              <a:t>Se utilizan como recurso energético solo en casos extremos (después de horas de actividad física, en un gran esfuerzo, cuando agotamos el recurso anterior: las reservas de grasa)</a:t>
            </a:r>
            <a:endParaRPr lang="es-AR" sz="2800" dirty="0"/>
          </a:p>
          <a:p>
            <a:pPr>
              <a:buNone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13172"/>
            <a:ext cx="8229600" cy="1399032"/>
          </a:xfrm>
        </p:spPr>
        <p:txBody>
          <a:bodyPr/>
          <a:lstStyle/>
          <a:p>
            <a:r>
              <a:rPr lang="es-ES" b="1" dirty="0" smtClean="0"/>
              <a:t>Vitaminas</a:t>
            </a:r>
            <a:endParaRPr lang="es-AR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01122" cy="546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981"/>
                <a:gridCol w="3485735"/>
                <a:gridCol w="3586406"/>
              </a:tblGrid>
              <a:tr h="535785">
                <a:tc>
                  <a:txBody>
                    <a:bodyPr/>
                    <a:lstStyle/>
                    <a:p>
                      <a:r>
                        <a:rPr lang="es-ES" dirty="0" smtClean="0"/>
                        <a:t>VITAMINA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REGULACIÓN</a:t>
                      </a:r>
                      <a:r>
                        <a:rPr lang="es-ES" baseline="0" dirty="0" smtClean="0"/>
                        <a:t> DE…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ALIMENTOS</a:t>
                      </a:r>
                      <a:endParaRPr lang="es-AR" dirty="0"/>
                    </a:p>
                  </a:txBody>
                  <a:tcPr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B1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Sistema nervioso, </a:t>
                      </a:r>
                      <a:r>
                        <a:rPr lang="es-ES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apar</a:t>
                      </a: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digestivo, metabolismo de glúcidos y proteínas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Legumbres, cereales, pan, carne de cerdo, patatas.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B2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Crecimiento, metabolismo de otras vitaminas y glúcidos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Carne, hígado, huevos, leche, queso, pescado, legumbres, verdura, frutas.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B6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Glóbulos blancos y metabolismo d las proteínas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Carne, pescado, yema de huevo, judías, patatas, plátanos, cereales.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B12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Glóbulos blancos y rojos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Carne, huevos, pescado, leche.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Calcificación de huesos y dientes, creación de defensas y combate contra alergias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Cítricos y otras frutas, verduras, hortalizas.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Vista, piel, crecimiento, mucosas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Verduras, hortalizas, huevo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Calcificación y mineralización de huesos y dientes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Leche, yema de huevo, mantequilla, sardinas.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Protección de glóbulos rojos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Pescado, huevo, mantequilla, aceites vegetales, cereales.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Coagulación de la sangre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Carne, hígado, leche, pescado, verduras, hortalizas.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7242" y="-71462"/>
            <a:ext cx="8229600" cy="1399032"/>
          </a:xfrm>
        </p:spPr>
        <p:txBody>
          <a:bodyPr/>
          <a:lstStyle/>
          <a:p>
            <a:r>
              <a:rPr lang="es-ES" b="1" dirty="0" smtClean="0"/>
              <a:t>Minerales</a:t>
            </a:r>
            <a:endParaRPr lang="es-AR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1142987"/>
          <a:ext cx="8501122" cy="548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762"/>
                <a:gridCol w="3173184"/>
                <a:gridCol w="4029176"/>
              </a:tblGrid>
              <a:tr h="564024">
                <a:tc>
                  <a:txBody>
                    <a:bodyPr/>
                    <a:lstStyle/>
                    <a:p>
                      <a:r>
                        <a:rPr lang="es-ES" dirty="0" smtClean="0"/>
                        <a:t>MINERAL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FUNCIÓN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ALIMENTOS</a:t>
                      </a:r>
                      <a:endParaRPr lang="es-AR" dirty="0"/>
                    </a:p>
                  </a:txBody>
                  <a:tcPr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Calcio (Ca)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Formación esqueleto y dientes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Contracción muscular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Leche, queso, harina de trigo, legumbres y frutos secos.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98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Sodio (Na)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Retención de agua y excitación muscular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Transmisión impulso nervioso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Sal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34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Potasio (K)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Formación tejidos, contracc. muscular y regulación de agua.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Transmisión impulso nervioso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Frutas y vegetales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Flúor (Fl)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Formación de esmalte dientes y tejido óseo.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Té y agua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Hierro (Fe)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Formación de hemoglobina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Carne, pescado, huevos, marisco, cereales, legumbres, verdura, hortalizas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Yodo (I)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Regulación del funcionam. de la glándula tiroides (crecimiento)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Pescado, marisco, algas, leche, sal yodada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Fósforo (P)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Formación de tejidos y huesos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Pescado, cereales, leche, queso, frutos secos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4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Cobre (Cu)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Pigmentación de la piel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Hígado, pescado, carne, chocolate, legumbres, frutos secos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0118" y="71414"/>
            <a:ext cx="8229600" cy="1399032"/>
          </a:xfrm>
        </p:spPr>
        <p:txBody>
          <a:bodyPr/>
          <a:lstStyle/>
          <a:p>
            <a:r>
              <a:rPr lang="es-ES" b="1" dirty="0" smtClean="0"/>
              <a:t>Agua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es-ES" sz="3400" dirty="0"/>
              <a:t>Componente principal del organismo: representa el 62% del peso del cuerpo. </a:t>
            </a:r>
            <a:endParaRPr lang="es-ES" sz="3400" dirty="0" smtClean="0"/>
          </a:p>
          <a:p>
            <a:pPr>
              <a:buNone/>
            </a:pPr>
            <a:endParaRPr lang="es-AR" sz="3400" dirty="0"/>
          </a:p>
          <a:p>
            <a:r>
              <a:rPr lang="es-ES" sz="3400" dirty="0"/>
              <a:t>Funciones estructurales y reguladoras</a:t>
            </a:r>
            <a:r>
              <a:rPr lang="es-ES" sz="3400" dirty="0" smtClean="0"/>
              <a:t>:</a:t>
            </a:r>
            <a:endParaRPr lang="es-AR" sz="3400" dirty="0"/>
          </a:p>
          <a:p>
            <a:pPr lvl="1"/>
            <a:r>
              <a:rPr lang="es-ES" sz="2900" dirty="0"/>
              <a:t>Formación de células</a:t>
            </a:r>
            <a:r>
              <a:rPr lang="es-ES" sz="2900" dirty="0" smtClean="0"/>
              <a:t>.</a:t>
            </a:r>
            <a:endParaRPr lang="es-AR" sz="2900" dirty="0"/>
          </a:p>
          <a:p>
            <a:pPr lvl="1"/>
            <a:r>
              <a:rPr lang="es-ES" sz="2900" dirty="0"/>
              <a:t>Intervención imprescindible en el metabolismo de las proteínas, lípidos y glúcidos. (lugar donde ocurren las reacciones químicas)</a:t>
            </a:r>
            <a:endParaRPr lang="es-AR" sz="2900" dirty="0"/>
          </a:p>
          <a:p>
            <a:pPr lvl="1"/>
            <a:r>
              <a:rPr lang="es-ES" sz="2900" dirty="0"/>
              <a:t>Transporte de nutrientes para construir y reparar tejidos (sangre).</a:t>
            </a:r>
            <a:endParaRPr lang="es-AR" sz="2900" dirty="0"/>
          </a:p>
          <a:p>
            <a:pPr lvl="1"/>
            <a:r>
              <a:rPr lang="es-ES" sz="2900" dirty="0"/>
              <a:t>Transporte de productos que hay que eliminar (orina).</a:t>
            </a:r>
            <a:endParaRPr lang="es-AR" sz="2900" dirty="0"/>
          </a:p>
          <a:p>
            <a:pPr lvl="1"/>
            <a:r>
              <a:rPr lang="es-ES" sz="2900" dirty="0"/>
              <a:t>Mantenimiento de la temperatura corporal (sudoración).</a:t>
            </a:r>
            <a:endParaRPr lang="es-AR" sz="2900" dirty="0"/>
          </a:p>
          <a:p>
            <a:pPr>
              <a:buNone/>
            </a:pPr>
            <a:r>
              <a:rPr lang="es-ES" dirty="0"/>
              <a:t> </a:t>
            </a:r>
            <a:endParaRPr lang="es-AR" dirty="0"/>
          </a:p>
          <a:p>
            <a:r>
              <a:rPr lang="es-ES" sz="3400" dirty="0"/>
              <a:t>Cada día perdemos 2´5 litros en condiciones “normales”. Con gran trabajo físico, altas temperaturas o humedad muy elevada, puede llegar a los 5, 10 ó 15 litros.</a:t>
            </a:r>
            <a:endParaRPr lang="es-AR" sz="3400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7242" y="-24"/>
            <a:ext cx="8229600" cy="1399032"/>
          </a:xfrm>
        </p:spPr>
        <p:txBody>
          <a:bodyPr/>
          <a:lstStyle/>
          <a:p>
            <a:r>
              <a:rPr lang="es-ES" b="1" dirty="0" smtClean="0"/>
              <a:t>Dieta Equilibrada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1857388"/>
          </a:xfrm>
        </p:spPr>
        <p:txBody>
          <a:bodyPr>
            <a:normAutofit lnSpcReduction="10000"/>
          </a:bodyPr>
          <a:lstStyle/>
          <a:p>
            <a:r>
              <a:rPr lang="es-ES" sz="2200" dirty="0"/>
              <a:t>1. Que se cumplan los % de aportación de los distintos nutrientes energéticos</a:t>
            </a:r>
            <a:r>
              <a:rPr lang="es-ES" sz="2200" dirty="0" smtClean="0"/>
              <a:t>. </a:t>
            </a:r>
          </a:p>
          <a:p>
            <a:pPr lvl="1"/>
            <a:r>
              <a:rPr lang="es-ES" sz="2200" dirty="0" smtClean="0"/>
              <a:t>H. de Carbono: 55% / 60%</a:t>
            </a:r>
          </a:p>
          <a:p>
            <a:pPr lvl="1"/>
            <a:r>
              <a:rPr lang="es-ES" sz="2200" dirty="0" smtClean="0"/>
              <a:t>Grasas: 20% / 25%</a:t>
            </a:r>
          </a:p>
          <a:p>
            <a:pPr lvl="1"/>
            <a:r>
              <a:rPr lang="es-ES" sz="2200" dirty="0" smtClean="0"/>
              <a:t>Proteínas: 15%</a:t>
            </a:r>
          </a:p>
          <a:p>
            <a:pPr lvl="1">
              <a:buNone/>
            </a:pPr>
            <a:endParaRPr lang="es-AR" sz="22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7200" y="2786058"/>
            <a:ext cx="8229600" cy="1143008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A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Que contenga suficientes vitaminas y minerales.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A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3929066"/>
            <a:ext cx="8229600" cy="107157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Que el aporte alimenticio se distribuya a lo largo del día (25 desay-35comida-15merienda-25 cena).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A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85804" y="4929198"/>
            <a:ext cx="8229600" cy="121444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Que se mantenga una buena hidratación. (2 litros al día)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A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A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5929330"/>
            <a:ext cx="8229600" cy="1143008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es-ES" sz="2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 el aporte calórico no sea superior al consumo</a:t>
            </a:r>
            <a:r>
              <a:rPr lang="es-ES" sz="2200" dirty="0" smtClean="0"/>
              <a:t>.</a:t>
            </a:r>
            <a:endParaRPr kumimoji="0" lang="es-A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Gasto Energético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4883196"/>
          </a:xfrm>
        </p:spPr>
        <p:txBody>
          <a:bodyPr>
            <a:normAutofit fontScale="85000" lnSpcReduction="10000"/>
          </a:bodyPr>
          <a:lstStyle/>
          <a:p>
            <a:r>
              <a:rPr lang="es-ES" b="1" dirty="0"/>
              <a:t>Gasto energético TOTAL = </a:t>
            </a:r>
            <a:r>
              <a:rPr lang="es-ES" b="1" dirty="0" smtClean="0"/>
              <a:t>Metabolismo Basal </a:t>
            </a:r>
            <a:r>
              <a:rPr lang="es-ES" b="1" dirty="0"/>
              <a:t>+ Gasto por Actividad Física</a:t>
            </a:r>
            <a:r>
              <a:rPr lang="es-ES" b="1" dirty="0" smtClean="0"/>
              <a:t>.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/>
              <a:t>METABOLISMO BASAL</a:t>
            </a:r>
            <a:r>
              <a:rPr lang="es-ES" dirty="0"/>
              <a:t>: Nivel mínimo de energía requerida para mantener las funciones vitales corporales en el estado despierto</a:t>
            </a:r>
            <a:r>
              <a:rPr lang="es-ES" dirty="0" smtClean="0"/>
              <a:t>. (“coche arrancado en punto muerto”)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Fórmula:</a:t>
            </a:r>
          </a:p>
          <a:p>
            <a:pPr lvl="1"/>
            <a:r>
              <a:rPr lang="es-ES" sz="2400" b="1" dirty="0" smtClean="0"/>
              <a:t>Hombres </a:t>
            </a:r>
            <a:r>
              <a:rPr lang="es-ES" sz="2400" b="1" dirty="0"/>
              <a:t>= 66 + (13´7 x Kg) + (5 x talla cm) – (6´8 x edad</a:t>
            </a:r>
            <a:r>
              <a:rPr lang="es-ES" sz="2400" b="1" dirty="0" smtClean="0"/>
              <a:t>)</a:t>
            </a:r>
            <a:endParaRPr lang="es-AR" sz="2400" dirty="0" smtClean="0"/>
          </a:p>
          <a:p>
            <a:pPr lvl="1"/>
            <a:r>
              <a:rPr lang="es-ES" sz="2400" b="1" dirty="0" smtClean="0"/>
              <a:t>Mujeres </a:t>
            </a:r>
            <a:r>
              <a:rPr lang="es-ES" sz="2400" b="1" dirty="0"/>
              <a:t>= 55´5 + (9´6 x Kg) + (4´7 x talla cm) – (4´7 x edad)</a:t>
            </a:r>
            <a:endParaRPr lang="es-AR" sz="2400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Gasto Energético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686320"/>
          </a:xfrm>
        </p:spPr>
        <p:txBody>
          <a:bodyPr>
            <a:normAutofit/>
          </a:bodyPr>
          <a:lstStyle/>
          <a:p>
            <a:r>
              <a:rPr lang="es-ES" sz="2400" dirty="0"/>
              <a:t>Tablas de gasto calórico en actividad cotidiana, deportiva y laboral</a:t>
            </a:r>
            <a:r>
              <a:rPr lang="es-ES" sz="2400" dirty="0" smtClean="0"/>
              <a:t>: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/>
          </a:p>
          <a:p>
            <a:pPr>
              <a:buNone/>
            </a:pPr>
            <a:r>
              <a:rPr lang="es-ES" sz="2400" dirty="0" smtClean="0"/>
              <a:t>* Tablas </a:t>
            </a:r>
            <a:r>
              <a:rPr lang="es-ES" sz="2400" dirty="0"/>
              <a:t>de </a:t>
            </a:r>
            <a:r>
              <a:rPr lang="es-ES" sz="2400" dirty="0" smtClean="0"/>
              <a:t>valores aprox</a:t>
            </a:r>
            <a:r>
              <a:rPr lang="es-ES" sz="2400" dirty="0"/>
              <a:t>. 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  Depende de </a:t>
            </a:r>
            <a:r>
              <a:rPr lang="es-ES" sz="2400" dirty="0"/>
              <a:t>intensidad</a:t>
            </a:r>
            <a:r>
              <a:rPr lang="es-ES" sz="2400" dirty="0" smtClean="0"/>
              <a:t>,</a:t>
            </a:r>
          </a:p>
          <a:p>
            <a:pPr>
              <a:buNone/>
            </a:pPr>
            <a:r>
              <a:rPr lang="es-ES" sz="2400" dirty="0" smtClean="0"/>
              <a:t>  clima</a:t>
            </a:r>
            <a:r>
              <a:rPr lang="es-ES" sz="2400" dirty="0"/>
              <a:t>, sexo, edad…</a:t>
            </a:r>
            <a:endParaRPr lang="es-ES" sz="2400" dirty="0" smtClean="0"/>
          </a:p>
          <a:p>
            <a:pPr>
              <a:buNone/>
            </a:pPr>
            <a:endParaRPr lang="es-ES" sz="2400" dirty="0"/>
          </a:p>
          <a:p>
            <a:pPr>
              <a:buNone/>
            </a:pPr>
            <a:r>
              <a:rPr lang="es-ES" sz="2400" dirty="0" smtClean="0"/>
              <a:t> * OJO! Está</a:t>
            </a:r>
          </a:p>
          <a:p>
            <a:pPr>
              <a:buNone/>
            </a:pPr>
            <a:r>
              <a:rPr lang="es-ES" sz="2400" dirty="0" smtClean="0"/>
              <a:t> incluido el MB.</a:t>
            </a:r>
          </a:p>
          <a:p>
            <a:endParaRPr lang="es-AR" sz="24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857752" y="2301728"/>
          <a:ext cx="3929090" cy="446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785950"/>
              </a:tblGrid>
              <a:tr h="377334"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Kcal. / min / kg</a:t>
                      </a:r>
                      <a:endParaRPr lang="es-AR" dirty="0"/>
                    </a:p>
                  </a:txBody>
                  <a:tcPr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dormir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0´016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estar sentado leyendo, viendo tv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0´021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trabajos domésticos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0´060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caminar a ritmo normal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0´080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caminar a ritmo rápido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0´142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tenis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0´109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natación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0´128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correr fuerte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0´252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cortar setos, enyesar</a:t>
                      </a:r>
                      <a:endParaRPr lang="es-AR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0´077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serrar a mano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0´122</a:t>
                      </a:r>
                      <a:endParaRPr lang="es-AR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Gasto y Aporte Energético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S" sz="2800" dirty="0"/>
              <a:t>Energía para un esfuerzo: (ejemplo de depósitos y </a:t>
            </a:r>
            <a:r>
              <a:rPr lang="es-ES" sz="2800" dirty="0" smtClean="0"/>
              <a:t>gasolinas. “Cuerpo = Coche”)</a:t>
            </a:r>
            <a:endParaRPr lang="es-AR" sz="2800" dirty="0"/>
          </a:p>
          <a:p>
            <a:pPr>
              <a:buNone/>
            </a:pPr>
            <a:endParaRPr lang="es-AR" sz="2800" dirty="0"/>
          </a:p>
          <a:p>
            <a:pPr lvl="1"/>
            <a:r>
              <a:rPr lang="es-ES" sz="2400" dirty="0"/>
              <a:t>1º usamos el glucógeno de los </a:t>
            </a:r>
            <a:r>
              <a:rPr lang="es-ES" sz="2400" dirty="0" smtClean="0"/>
              <a:t>músculos: primeros </a:t>
            </a:r>
            <a:r>
              <a:rPr lang="es-ES" sz="2400" dirty="0"/>
              <a:t>segundos de </a:t>
            </a:r>
            <a:r>
              <a:rPr lang="es-ES" sz="2400" dirty="0" smtClean="0"/>
              <a:t>ejercicio intenso / anaeróbico.</a:t>
            </a:r>
          </a:p>
          <a:p>
            <a:pPr lvl="1">
              <a:buNone/>
            </a:pPr>
            <a:endParaRPr lang="es-AR" sz="2400" dirty="0"/>
          </a:p>
          <a:p>
            <a:pPr lvl="1"/>
            <a:r>
              <a:rPr lang="es-ES" sz="2400" dirty="0"/>
              <a:t>2º usamos el glucógeno del </a:t>
            </a:r>
            <a:r>
              <a:rPr lang="es-ES" sz="2400" dirty="0" smtClean="0"/>
              <a:t>hígado: primeros </a:t>
            </a:r>
            <a:r>
              <a:rPr lang="es-ES" sz="2400" dirty="0"/>
              <a:t>30</a:t>
            </a:r>
            <a:r>
              <a:rPr lang="es-ES" sz="2400" dirty="0" smtClean="0"/>
              <a:t>´ de ejercicio aeróbico, aprox.</a:t>
            </a:r>
          </a:p>
          <a:p>
            <a:pPr lvl="1">
              <a:buNone/>
            </a:pPr>
            <a:endParaRPr lang="es-AR" sz="2400" dirty="0"/>
          </a:p>
          <a:p>
            <a:pPr lvl="1"/>
            <a:r>
              <a:rPr lang="es-ES" sz="2400" dirty="0"/>
              <a:t>3º usamos las </a:t>
            </a:r>
            <a:r>
              <a:rPr lang="es-ES" sz="2400" dirty="0" smtClean="0"/>
              <a:t>grasas: a </a:t>
            </a:r>
            <a:r>
              <a:rPr lang="es-ES" sz="2400" dirty="0"/>
              <a:t>partir de los 30´ de ejercicio </a:t>
            </a:r>
            <a:r>
              <a:rPr lang="es-ES" sz="2400" dirty="0" smtClean="0"/>
              <a:t>aeróbico.</a:t>
            </a:r>
          </a:p>
          <a:p>
            <a:pPr lvl="1">
              <a:buNone/>
            </a:pPr>
            <a:endParaRPr lang="es-AR" sz="2400" dirty="0"/>
          </a:p>
          <a:p>
            <a:pPr lvl="1"/>
            <a:r>
              <a:rPr lang="es-ES" sz="2400" dirty="0"/>
              <a:t>4º </a:t>
            </a:r>
            <a:r>
              <a:rPr lang="es-ES" sz="2400" dirty="0" smtClean="0"/>
              <a:t>usamos las proteínas (tejido muscular): en </a:t>
            </a:r>
            <a:r>
              <a:rPr lang="es-ES" sz="2400" dirty="0"/>
              <a:t>un ejercicio físico de larguísima </a:t>
            </a:r>
            <a:r>
              <a:rPr lang="es-ES" sz="2400" dirty="0" smtClean="0"/>
              <a:t>duración</a:t>
            </a:r>
            <a:r>
              <a:rPr lang="es-ES" sz="2400" dirty="0"/>
              <a:t>.</a:t>
            </a:r>
            <a:endParaRPr lang="es-AR" sz="2400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Nutrientes que aportan energía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1831944"/>
          </a:xfrm>
        </p:spPr>
        <p:txBody>
          <a:bodyPr>
            <a:normAutofit/>
          </a:bodyPr>
          <a:lstStyle/>
          <a:p>
            <a:r>
              <a:rPr lang="es-ES" b="1" dirty="0" smtClean="0"/>
              <a:t>Hidratos de Carbono, Grasas y Proteínas </a:t>
            </a:r>
            <a:r>
              <a:rPr lang="es-ES" dirty="0" smtClean="0"/>
              <a:t>= “Gasolina” del Cuerpo Humano. *Además de otras funciones.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28596" y="3643314"/>
            <a:ext cx="8229600" cy="292892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¿Cuánta Energía aportan?:</a:t>
            </a:r>
          </a:p>
          <a:p>
            <a:pPr marL="1106424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/>
              <a:buChar char="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1g de Hidrato de Carbono = 4 Kcal.</a:t>
            </a:r>
            <a:endParaRPr kumimoji="0" lang="es-A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06424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/>
              <a:buChar char="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1g de Grasa = 9 Kcal.</a:t>
            </a:r>
            <a:endParaRPr kumimoji="0" lang="es-A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06424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/>
              <a:buChar char="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1g de Proteína = 4 Kcal.</a:t>
            </a:r>
            <a:endParaRPr kumimoji="0" lang="es-A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A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9704"/>
            <a:ext cx="8229600" cy="1399032"/>
          </a:xfrm>
        </p:spPr>
        <p:txBody>
          <a:bodyPr/>
          <a:lstStyle/>
          <a:p>
            <a:r>
              <a:rPr lang="es-ES" b="1" dirty="0" smtClean="0"/>
              <a:t>Recomendaciones Básicas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Aporte equilibrado: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60% Hidratos de Carbono, ya que es la energía que antes y más gastamos, sobre todo si hacemos ejercicio físico.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25% Grasas, ya que también supone una reserva energética y además tiene funciones básicas para el organismo.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15% Proteínas: por sus funciones estructurales y enzimáticas. 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Recomendaciones Básicas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85000" lnSpcReduction="20000"/>
          </a:bodyPr>
          <a:lstStyle/>
          <a:p>
            <a:r>
              <a:rPr lang="es-ES" sz="2400" dirty="0" smtClean="0"/>
              <a:t>Es más recomendable tomar los hidratos de carbono en la primera parte del día (para gastarlos y que no se conviertan en grasas), y dejar la toma de proteínas para la noche.</a:t>
            </a:r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Un </a:t>
            </a:r>
            <a:r>
              <a:rPr lang="es-ES" sz="2400" dirty="0"/>
              <a:t>aporte regular de Hidratos de Carbono Complejos aumenta las reservas de glucógeno en los músculos (positivo para trabajar anaeróbicamente</a:t>
            </a:r>
            <a:r>
              <a:rPr lang="es-ES" sz="2400" dirty="0" smtClean="0"/>
              <a:t>)</a:t>
            </a:r>
          </a:p>
          <a:p>
            <a:pPr>
              <a:buNone/>
            </a:pPr>
            <a:endParaRPr lang="es-ES" sz="2400" dirty="0" smtClean="0"/>
          </a:p>
          <a:p>
            <a:pPr lvl="0"/>
            <a:r>
              <a:rPr lang="es-ES" sz="2400" dirty="0"/>
              <a:t>Lo mejor: reponer después del ejercicio físico las reservas de </a:t>
            </a:r>
            <a:r>
              <a:rPr lang="es-ES" sz="2400" dirty="0" smtClean="0"/>
              <a:t>glucógeno.</a:t>
            </a:r>
          </a:p>
          <a:p>
            <a:pPr lvl="0">
              <a:buNone/>
            </a:pPr>
            <a:endParaRPr lang="es-AR" sz="2400" dirty="0"/>
          </a:p>
          <a:p>
            <a:r>
              <a:rPr lang="es-ES" sz="2400" dirty="0" smtClean="0"/>
              <a:t>Para </a:t>
            </a:r>
            <a:r>
              <a:rPr lang="es-ES" sz="2400" dirty="0"/>
              <a:t>diabéticos: el ejercicio físico quema exceso de glucosa</a:t>
            </a:r>
            <a:r>
              <a:rPr lang="es-ES" sz="2400" dirty="0" smtClean="0"/>
              <a:t>.</a:t>
            </a:r>
          </a:p>
          <a:p>
            <a:pPr>
              <a:buNone/>
            </a:pPr>
            <a:endParaRPr lang="es-ES" sz="2400" dirty="0" smtClean="0"/>
          </a:p>
          <a:p>
            <a:pPr lvl="0"/>
            <a:r>
              <a:rPr lang="es-ES" sz="2400" dirty="0" smtClean="0"/>
              <a:t>Beber agua </a:t>
            </a:r>
            <a:r>
              <a:rPr lang="es-ES" sz="2400" dirty="0"/>
              <a:t>antes, durante y </a:t>
            </a:r>
            <a:r>
              <a:rPr lang="es-ES" sz="2400" dirty="0" smtClean="0"/>
              <a:t>después del ejercicio. </a:t>
            </a:r>
            <a:r>
              <a:rPr lang="es-ES" sz="2400" dirty="0"/>
              <a:t>Ojo! Sed: indicador tardío (igual que el de </a:t>
            </a:r>
            <a:r>
              <a:rPr lang="es-ES" sz="2400" dirty="0" smtClean="0"/>
              <a:t>saciedad= Por eso es importante comer despacio y masticar bien)</a:t>
            </a:r>
            <a:endParaRPr lang="es-AR" sz="2400" dirty="0"/>
          </a:p>
          <a:p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Mitos / Leyendas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lnSpcReduction="10000"/>
          </a:bodyPr>
          <a:lstStyle/>
          <a:p>
            <a:pPr lvl="0"/>
            <a:r>
              <a:rPr lang="es-ES" sz="2400" dirty="0" smtClean="0"/>
              <a:t>“La </a:t>
            </a:r>
            <a:r>
              <a:rPr lang="es-ES" sz="2400" u="sng" dirty="0" smtClean="0"/>
              <a:t>glucosa </a:t>
            </a:r>
            <a:r>
              <a:rPr lang="es-ES" sz="2400" u="sng" dirty="0"/>
              <a:t>antes de ejercicio</a:t>
            </a:r>
            <a:r>
              <a:rPr lang="es-ES" sz="2400" dirty="0"/>
              <a:t> </a:t>
            </a:r>
            <a:r>
              <a:rPr lang="es-ES" sz="2400" dirty="0" smtClean="0"/>
              <a:t>físico es buena”: </a:t>
            </a:r>
            <a:r>
              <a:rPr lang="es-ES" sz="2400" dirty="0"/>
              <a:t>provoca </a:t>
            </a:r>
            <a:r>
              <a:rPr lang="es-ES" sz="2400" u="sng" dirty="0"/>
              <a:t>hipoglucemia</a:t>
            </a:r>
            <a:r>
              <a:rPr lang="es-ES" sz="2400" dirty="0"/>
              <a:t> por la regulación del páncreas con la insulina segregada</a:t>
            </a:r>
            <a:r>
              <a:rPr lang="es-ES" sz="2400" dirty="0" smtClean="0"/>
              <a:t>.</a:t>
            </a:r>
          </a:p>
          <a:p>
            <a:pPr lvl="0">
              <a:buNone/>
            </a:pPr>
            <a:endParaRPr lang="es-ES" sz="2400" dirty="0" smtClean="0"/>
          </a:p>
          <a:p>
            <a:r>
              <a:rPr lang="es-ES" sz="2400" dirty="0"/>
              <a:t>Ojo con la </a:t>
            </a:r>
            <a:r>
              <a:rPr lang="es-ES" sz="2400" u="sng" dirty="0"/>
              <a:t>sudoración excesiva provocada</a:t>
            </a:r>
            <a:r>
              <a:rPr lang="es-ES" sz="2400" dirty="0"/>
              <a:t>: válido para ese momento, pero </a:t>
            </a:r>
            <a:r>
              <a:rPr lang="es-ES" sz="2400" u="sng" dirty="0"/>
              <a:t>se recupera rápidamente</a:t>
            </a:r>
            <a:r>
              <a:rPr lang="es-ES" sz="2400" dirty="0"/>
              <a:t>: regulador: sed</a:t>
            </a:r>
            <a:r>
              <a:rPr lang="es-ES" sz="2400" dirty="0" smtClean="0"/>
              <a:t>.</a:t>
            </a:r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/>
              <a:t>Bebidas con más del 8% de azúcar: retardan la absorción del líquido</a:t>
            </a:r>
            <a:r>
              <a:rPr lang="es-ES" sz="2400" dirty="0" smtClean="0"/>
              <a:t>.</a:t>
            </a:r>
          </a:p>
          <a:p>
            <a:pPr>
              <a:buNone/>
            </a:pPr>
            <a:endParaRPr lang="es-ES" sz="2400" dirty="0" smtClean="0"/>
          </a:p>
          <a:p>
            <a:pPr lvl="0"/>
            <a:r>
              <a:rPr lang="es-ES" sz="2400" dirty="0"/>
              <a:t>Bebidas isotónicas: reponen sales que perdemos al sudar</a:t>
            </a:r>
            <a:r>
              <a:rPr lang="es-ES" sz="2400" dirty="0" smtClean="0"/>
              <a:t>.</a:t>
            </a:r>
            <a:endParaRPr lang="es-AR" sz="2400" dirty="0"/>
          </a:p>
          <a:p>
            <a:pPr lvl="0"/>
            <a:endParaRPr lang="es-AR" sz="2400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Mitos / Leyendas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Cuidado con </a:t>
            </a:r>
            <a:r>
              <a:rPr lang="es-ES" sz="2400" u="sng" dirty="0" smtClean="0"/>
              <a:t>dietas que eliminan totalmente algún nutriente</a:t>
            </a:r>
            <a:r>
              <a:rPr lang="es-ES" sz="2400" dirty="0" smtClean="0"/>
              <a:t> energético (por ejemplo “dieta </a:t>
            </a:r>
            <a:r>
              <a:rPr lang="es-ES" sz="2400" dirty="0" err="1" smtClean="0"/>
              <a:t>dukan</a:t>
            </a:r>
            <a:r>
              <a:rPr lang="es-ES" sz="2400" dirty="0" smtClean="0"/>
              <a:t>”. Si eliminamos completamente los hidratos de carbono, prescindimos de la energía inmediata, además de sobrecargar nuestro organismo con la ingesta de proteínas: el hígado lo acusa)</a:t>
            </a:r>
          </a:p>
          <a:p>
            <a:pPr>
              <a:buNone/>
            </a:pPr>
            <a:endParaRPr lang="es-ES" sz="2400" dirty="0" smtClean="0"/>
          </a:p>
          <a:p>
            <a:pPr lvl="0"/>
            <a:endParaRPr lang="es-AR" sz="2400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928802"/>
            <a:ext cx="8229600" cy="2428892"/>
          </a:xfrm>
        </p:spPr>
        <p:txBody>
          <a:bodyPr/>
          <a:lstStyle/>
          <a:p>
            <a:r>
              <a:rPr lang="es-ES" dirty="0" smtClean="0"/>
              <a:t>¡¡MUCHAS GRACIAS!! </a:t>
            </a:r>
            <a:br>
              <a:rPr lang="es-ES" dirty="0" smtClean="0"/>
            </a:br>
            <a:r>
              <a:rPr lang="es-ES" dirty="0" smtClean="0"/>
              <a:t>POR VUESTRA ATENCIÓN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Nutrientes que NO aportan Energía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785926"/>
            <a:ext cx="8229600" cy="49751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Vitaminas</a:t>
            </a:r>
            <a:r>
              <a:rPr lang="es-ES" dirty="0" smtClean="0"/>
              <a:t> </a:t>
            </a:r>
            <a:r>
              <a:rPr lang="es-ES" dirty="0"/>
              <a:t>(barrera ante las </a:t>
            </a:r>
            <a:r>
              <a:rPr lang="es-ES" dirty="0" smtClean="0"/>
              <a:t>infecciones)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b="1" dirty="0" smtClean="0"/>
              <a:t>Minerales</a:t>
            </a:r>
            <a:r>
              <a:rPr lang="es-ES" dirty="0" smtClean="0"/>
              <a:t> </a:t>
            </a:r>
            <a:r>
              <a:rPr lang="es-ES" dirty="0"/>
              <a:t>(encargados del crecimiento, cuidado y renovación de los </a:t>
            </a:r>
            <a:r>
              <a:rPr lang="es-ES" dirty="0" smtClean="0"/>
              <a:t>tejidos y también barrera </a:t>
            </a:r>
            <a:r>
              <a:rPr lang="es-ES" dirty="0"/>
              <a:t>ante las </a:t>
            </a:r>
            <a:r>
              <a:rPr lang="es-ES" dirty="0" smtClean="0"/>
              <a:t>infecciones)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ES" b="1" dirty="0" smtClean="0"/>
              <a:t>Fibra</a:t>
            </a:r>
            <a:r>
              <a:rPr lang="es-ES" dirty="0" smtClean="0"/>
              <a:t> (ya sabemos para qué sirve…)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b="1" dirty="0" smtClean="0"/>
              <a:t>Agua</a:t>
            </a:r>
            <a:r>
              <a:rPr lang="es-ES" dirty="0" smtClean="0"/>
              <a:t>: Hacen otras funciones básicas para el cuerpo humano, 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pero </a:t>
            </a:r>
            <a:r>
              <a:rPr lang="es-ES" b="1" dirty="0" smtClean="0"/>
              <a:t>NO</a:t>
            </a:r>
            <a:r>
              <a:rPr lang="es-ES" dirty="0" smtClean="0"/>
              <a:t> aportan calorías = “Aceite de motor”, “Agua de limpiaparabrisas”, etc.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Hidratos de Carbono / Glúcidos</a:t>
            </a:r>
            <a:endParaRPr lang="es-AR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3108" y="1882775"/>
            <a:ext cx="492922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Hidratos de Carbono / Glúcidos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1643050"/>
            <a:ext cx="8229600" cy="974688"/>
          </a:xfrm>
        </p:spPr>
        <p:txBody>
          <a:bodyPr>
            <a:noAutofit/>
          </a:bodyPr>
          <a:lstStyle/>
          <a:p>
            <a:pPr lvl="1"/>
            <a:r>
              <a:rPr lang="es-ES" sz="2800" dirty="0" smtClean="0"/>
              <a:t>Miel</a:t>
            </a:r>
            <a:r>
              <a:rPr lang="es-ES" sz="2800" dirty="0"/>
              <a:t>, frutas, verduras, leche, azúcar, pan, pasta, arroz, legumbres, patatas, frutos secos</a:t>
            </a:r>
            <a:r>
              <a:rPr lang="es-ES" sz="2800" dirty="0" smtClean="0"/>
              <a:t>.</a:t>
            </a:r>
            <a:endParaRPr lang="es-AR" sz="28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28596" y="3357562"/>
            <a:ext cx="8229600" cy="314327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Combustible principal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 la máquina humana, es decir, son los primeros nutrientes energéticos, tanto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 la cantidad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energía que producen como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 la rapidez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 la que se utilizan.</a:t>
            </a:r>
            <a:endParaRPr kumimoji="0" lang="es-A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A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Hidratos de Carbono / Glúcidos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1643050"/>
            <a:ext cx="8229600" cy="974688"/>
          </a:xfrm>
        </p:spPr>
        <p:txBody>
          <a:bodyPr>
            <a:noAutofit/>
          </a:bodyPr>
          <a:lstStyle/>
          <a:p>
            <a:pPr lvl="1"/>
            <a:r>
              <a:rPr lang="es-ES" sz="2800" dirty="0" smtClean="0"/>
              <a:t>Miel</a:t>
            </a:r>
            <a:r>
              <a:rPr lang="es-ES" sz="2800" dirty="0"/>
              <a:t>, frutas, verduras, leche, azúcar, pan, pasta, arroz, legumbres, patatas, frutos secos</a:t>
            </a:r>
            <a:r>
              <a:rPr lang="es-ES" sz="2800" dirty="0" smtClean="0"/>
              <a:t>.</a:t>
            </a:r>
            <a:endParaRPr lang="es-AR" sz="28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3248"/>
            <a:ext cx="8229600" cy="378621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sangre transporta los azúcares en forma de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glucosa,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proporcionando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energía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todas las células del cuerpo y al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cerebro.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Una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pequeña cantidad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transforma en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glucógeno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se almacena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los 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músculos y el hígado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s-E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</a:t>
            </a: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exceso de glucosa</a:t>
            </a:r>
            <a:r>
              <a:rPr kumimoji="0" lang="es-E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transforma en </a:t>
            </a:r>
            <a:r>
              <a:rPr kumimoji="0" lang="es-E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grasa</a:t>
            </a:r>
            <a:r>
              <a:rPr kumimoji="0" lang="es-E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 es energía de reserva.</a:t>
            </a:r>
            <a:endParaRPr kumimoji="0" lang="es-AR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Grasas/ Lípidos</a:t>
            </a:r>
            <a:endParaRPr lang="es-AR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14488"/>
            <a:ext cx="522401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Grasas / Lípidos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 lnSpcReduction="10000"/>
          </a:bodyPr>
          <a:lstStyle/>
          <a:p>
            <a:pPr lvl="1"/>
            <a:r>
              <a:rPr lang="es-ES" sz="2800" dirty="0"/>
              <a:t>O</a:t>
            </a:r>
            <a:r>
              <a:rPr lang="es-ES" sz="2800" dirty="0" smtClean="0"/>
              <a:t>rigen </a:t>
            </a:r>
            <a:r>
              <a:rPr lang="es-ES" sz="2800" dirty="0"/>
              <a:t>animal</a:t>
            </a:r>
            <a:r>
              <a:rPr lang="es-ES" sz="2800" dirty="0" smtClean="0"/>
              <a:t>:(</a:t>
            </a:r>
            <a:r>
              <a:rPr lang="es-ES" sz="2800" dirty="0"/>
              <a:t>sólidos) grasas y </a:t>
            </a:r>
            <a:r>
              <a:rPr lang="es-ES" sz="2800" dirty="0" smtClean="0"/>
              <a:t>mantequillas (hamburguesa, pasteles)</a:t>
            </a:r>
            <a:endParaRPr lang="es-AR" sz="2800" dirty="0"/>
          </a:p>
          <a:p>
            <a:pPr lvl="1"/>
            <a:r>
              <a:rPr lang="es-ES" sz="2800" dirty="0"/>
              <a:t>O</a:t>
            </a:r>
            <a:r>
              <a:rPr lang="es-ES" sz="2800" dirty="0" smtClean="0"/>
              <a:t>rigen </a:t>
            </a:r>
            <a:r>
              <a:rPr lang="es-ES" sz="2800" dirty="0"/>
              <a:t>vegetal</a:t>
            </a:r>
            <a:r>
              <a:rPr lang="es-ES" sz="2800" dirty="0" smtClean="0"/>
              <a:t>:(</a:t>
            </a:r>
            <a:r>
              <a:rPr lang="es-ES" sz="2800" dirty="0"/>
              <a:t>líquidos) aceites</a:t>
            </a:r>
            <a:r>
              <a:rPr lang="es-ES" sz="2800" dirty="0" smtClean="0"/>
              <a:t>.</a:t>
            </a:r>
          </a:p>
          <a:p>
            <a:pPr lvl="1">
              <a:buNone/>
            </a:pPr>
            <a:endParaRPr lang="es-AR" sz="2800" dirty="0"/>
          </a:p>
          <a:p>
            <a:r>
              <a:rPr lang="es-ES" sz="2800" dirty="0" smtClean="0"/>
              <a:t>En </a:t>
            </a:r>
            <a:r>
              <a:rPr lang="es-ES" sz="2800" dirty="0"/>
              <a:t>la digestión se convierten en ácidos grasos: funciones importantísimas: mantienen concentrada una gran capacidad energética, </a:t>
            </a:r>
            <a:r>
              <a:rPr lang="es-ES" sz="2800" dirty="0" smtClean="0"/>
              <a:t>lubricante </a:t>
            </a:r>
            <a:r>
              <a:rPr lang="es-ES" sz="2800" dirty="0"/>
              <a:t>para la digestión, permiten la asimilación de algunas </a:t>
            </a:r>
            <a:r>
              <a:rPr lang="es-ES" sz="2800" dirty="0" smtClean="0"/>
              <a:t>vitaminas, </a:t>
            </a:r>
            <a:r>
              <a:rPr lang="es-ES" sz="2800" dirty="0"/>
              <a:t>ayudan en la regulación térmica, protección de </a:t>
            </a:r>
            <a:r>
              <a:rPr lang="es-ES" sz="2800" dirty="0" smtClean="0"/>
              <a:t>órganos…</a:t>
            </a:r>
          </a:p>
          <a:p>
            <a:endParaRPr lang="es-AR" sz="2800" dirty="0"/>
          </a:p>
          <a:p>
            <a:endParaRPr lang="es-AR" sz="2800" dirty="0"/>
          </a:p>
          <a:p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Grasas / Lípidos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/>
          </a:bodyPr>
          <a:lstStyle/>
          <a:p>
            <a:pPr lvl="1"/>
            <a:r>
              <a:rPr lang="es-ES" sz="2800" dirty="0"/>
              <a:t>O</a:t>
            </a:r>
            <a:r>
              <a:rPr lang="es-ES" sz="2800" dirty="0" smtClean="0"/>
              <a:t>rigen </a:t>
            </a:r>
            <a:r>
              <a:rPr lang="es-ES" sz="2800" dirty="0"/>
              <a:t>animal</a:t>
            </a:r>
            <a:r>
              <a:rPr lang="es-ES" sz="2800" dirty="0" smtClean="0"/>
              <a:t>:(</a:t>
            </a:r>
            <a:r>
              <a:rPr lang="es-ES" sz="2800" dirty="0"/>
              <a:t>sólidos) grasas y </a:t>
            </a:r>
            <a:r>
              <a:rPr lang="es-ES" sz="2800" dirty="0" smtClean="0"/>
              <a:t>mantequillas (hamburguesa, pasteles)</a:t>
            </a:r>
            <a:endParaRPr lang="es-AR" sz="2800" dirty="0"/>
          </a:p>
          <a:p>
            <a:pPr lvl="1"/>
            <a:r>
              <a:rPr lang="es-ES" sz="2800" dirty="0"/>
              <a:t>O</a:t>
            </a:r>
            <a:r>
              <a:rPr lang="es-ES" sz="2800" dirty="0" smtClean="0"/>
              <a:t>rigen </a:t>
            </a:r>
            <a:r>
              <a:rPr lang="es-ES" sz="2800" dirty="0"/>
              <a:t>vegetal</a:t>
            </a:r>
            <a:r>
              <a:rPr lang="es-ES" sz="2800" dirty="0" smtClean="0"/>
              <a:t>:(</a:t>
            </a:r>
            <a:r>
              <a:rPr lang="es-ES" sz="2800" dirty="0"/>
              <a:t>líquidos) aceites</a:t>
            </a:r>
            <a:r>
              <a:rPr lang="es-ES" sz="2800" dirty="0" smtClean="0"/>
              <a:t>.</a:t>
            </a:r>
          </a:p>
          <a:p>
            <a:pPr lvl="1">
              <a:buNone/>
            </a:pPr>
            <a:endParaRPr lang="es-AR" sz="2800" dirty="0"/>
          </a:p>
          <a:p>
            <a:r>
              <a:rPr lang="es-ES" sz="2800" dirty="0" smtClean="0"/>
              <a:t>Las </a:t>
            </a:r>
            <a:r>
              <a:rPr lang="es-ES" sz="2800" dirty="0"/>
              <a:t>grasas que el cuerpo no consume, NO se eliminan, se almacenan, la mayor parte bajo la piel (tejido adiposo: función: mantener la temperatura del cuerpo impidiendo la salida del calor interno</a:t>
            </a:r>
            <a:r>
              <a:rPr lang="es-ES" sz="2800" dirty="0" smtClean="0"/>
              <a:t>).</a:t>
            </a:r>
          </a:p>
          <a:p>
            <a:endParaRPr lang="es-AR" sz="2800" dirty="0"/>
          </a:p>
          <a:p>
            <a:endParaRPr lang="es-AR" sz="2800" dirty="0"/>
          </a:p>
          <a:p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2">
      <a:dk1>
        <a:sysClr val="windowText" lastClr="000000"/>
      </a:dk1>
      <a:lt1>
        <a:sysClr val="window" lastClr="FFFFFF"/>
      </a:lt1>
      <a:dk2>
        <a:srgbClr val="874296"/>
      </a:dk2>
      <a:lt2>
        <a:srgbClr val="D787A3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</TotalTime>
  <Words>1610</Words>
  <Application>Microsoft Office PowerPoint</Application>
  <PresentationFormat>Presentación en pantalla (4:3)</PresentationFormat>
  <Paragraphs>221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Brío</vt:lpstr>
      <vt:lpstr>ALIMENTACIÓN</vt:lpstr>
      <vt:lpstr>Nutrientes que aportan energía</vt:lpstr>
      <vt:lpstr>Nutrientes que NO aportan Energía</vt:lpstr>
      <vt:lpstr>Hidratos de Carbono / Glúcidos</vt:lpstr>
      <vt:lpstr>Hidratos de Carbono / Glúcidos</vt:lpstr>
      <vt:lpstr>Hidratos de Carbono / Glúcidos</vt:lpstr>
      <vt:lpstr>Grasas/ Lípidos</vt:lpstr>
      <vt:lpstr>Grasas / Lípidos</vt:lpstr>
      <vt:lpstr>Grasas / Lípidos</vt:lpstr>
      <vt:lpstr>Proteínas</vt:lpstr>
      <vt:lpstr>Proteínas</vt:lpstr>
      <vt:lpstr>Proteínas</vt:lpstr>
      <vt:lpstr>Vitaminas</vt:lpstr>
      <vt:lpstr>Minerales</vt:lpstr>
      <vt:lpstr>Agua</vt:lpstr>
      <vt:lpstr>Dieta Equilibrada</vt:lpstr>
      <vt:lpstr>Gasto Energético</vt:lpstr>
      <vt:lpstr>Gasto Energético</vt:lpstr>
      <vt:lpstr>Gasto y Aporte Energético</vt:lpstr>
      <vt:lpstr>Recomendaciones Básicas</vt:lpstr>
      <vt:lpstr>Recomendaciones Básicas</vt:lpstr>
      <vt:lpstr>Mitos / Leyendas</vt:lpstr>
      <vt:lpstr>Mitos / Leyendas</vt:lpstr>
      <vt:lpstr>¡¡MUCHAS GRACIAS!!  POR VUESTRA ATENCIÓN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ALIMENTACIÓN</dc:title>
  <dc:creator>Centor</dc:creator>
  <cp:lastModifiedBy>Pilar</cp:lastModifiedBy>
  <cp:revision>21</cp:revision>
  <dcterms:created xsi:type="dcterms:W3CDTF">2011-09-15T17:09:45Z</dcterms:created>
  <dcterms:modified xsi:type="dcterms:W3CDTF">2011-10-30T19:08:18Z</dcterms:modified>
</cp:coreProperties>
</file>